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1"/>
  </p:notesMasterIdLst>
  <p:sldIdLst>
    <p:sldId id="256" r:id="rId2"/>
    <p:sldId id="406" r:id="rId3"/>
    <p:sldId id="407" r:id="rId4"/>
    <p:sldId id="408" r:id="rId5"/>
    <p:sldId id="419" r:id="rId6"/>
    <p:sldId id="420" r:id="rId7"/>
    <p:sldId id="421" r:id="rId8"/>
    <p:sldId id="403" r:id="rId9"/>
    <p:sldId id="405" r:id="rId10"/>
    <p:sldId id="410" r:id="rId11"/>
    <p:sldId id="409" r:id="rId12"/>
    <p:sldId id="411" r:id="rId13"/>
    <p:sldId id="412" r:id="rId14"/>
    <p:sldId id="413" r:id="rId15"/>
    <p:sldId id="414" r:id="rId16"/>
    <p:sldId id="415" r:id="rId17"/>
    <p:sldId id="418" r:id="rId18"/>
    <p:sldId id="416" r:id="rId19"/>
    <p:sldId id="319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922"/>
    <p:restoredTop sz="86538"/>
  </p:normalViewPr>
  <p:slideViewPr>
    <p:cSldViewPr snapToObjects="1">
      <p:cViewPr varScale="1">
        <p:scale>
          <a:sx n="109" d="100"/>
          <a:sy n="109" d="100"/>
        </p:scale>
        <p:origin x="1576" y="1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Objects="1">
      <p:cViewPr varScale="1">
        <p:scale>
          <a:sx n="118" d="100"/>
          <a:sy n="118" d="100"/>
        </p:scale>
        <p:origin x="2392" y="21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png>
</file>

<file path=ppt/media/image11.png>
</file>

<file path=ppt/media/image12.tiff>
</file>

<file path=ppt/media/image13.tiff>
</file>

<file path=ppt/media/image14.png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C21ED3-A5B8-0F43-BEC8-3BB1C1D7A737}" type="datetimeFigureOut">
              <a:rPr lang="en-US" smtClean="0"/>
              <a:t>10/12/19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41FF0E-6A16-9846-9D25-5326C9261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9951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41FF0E-6A16-9846-9D25-5326C926178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376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HBO Silicon</a:t>
            </a:r>
            <a:r>
              <a:rPr lang="en-US" baseline="0" dirty="0" smtClean="0"/>
              <a:t> Valley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41FF0E-6A16-9846-9D25-5326C926178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9075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56177-CEF1-0141-836F-3867E7E9C1D8}" type="datetime1">
              <a:rPr lang="en-US" smtClean="0"/>
              <a:t>10/12/19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0109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C8FB9-92E9-4C40-A76A-6D1CDAB665BB}" type="datetime1">
              <a:rPr lang="en-US" smtClean="0"/>
              <a:t>10/12/19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483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3505-CCE7-CA4C-B4F1-35193B6B5156}" type="datetime1">
              <a:rPr lang="en-US" smtClean="0"/>
              <a:t>10/12/19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231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E57FB-CD21-0942-A714-152EC4568E9D}" type="datetime1">
              <a:rPr lang="en-US" smtClean="0"/>
              <a:t>10/12/19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1512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D2927-A654-D74D-A6C0-BF96EF7229C7}" type="datetime1">
              <a:rPr lang="en-US" smtClean="0"/>
              <a:t>10/12/19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0869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554B6-7788-2348-9289-7CAD598A9555}" type="datetime1">
              <a:rPr lang="en-US" smtClean="0"/>
              <a:t>10/12/19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265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331CB-FA13-3243-AD80-8733E43C7C1F}" type="datetime1">
              <a:rPr lang="en-US" smtClean="0"/>
              <a:t>10/12/19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334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72A9A-4F1F-854A-9B1E-96AFCC4A9B03}" type="datetime1">
              <a:rPr lang="en-US" smtClean="0"/>
              <a:t>10/12/19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9993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04595-1B90-0F4A-A1D0-6609637EC4CD}" type="datetime1">
              <a:rPr lang="en-US" smtClean="0"/>
              <a:t>10/12/19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4048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EB26F-796F-BD4B-9EC5-A039FE9C305B}" type="datetime1">
              <a:rPr lang="en-US" smtClean="0"/>
              <a:t>10/12/19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3587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2C28A-C946-0143-970B-84B8FE5654F4}" type="datetime1">
              <a:rPr lang="en-US" smtClean="0"/>
              <a:t>10/12/19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5026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31EFE4-169C-9248-BC74-4797ECDAE130}" type="datetime1">
              <a:rPr lang="en-US" smtClean="0"/>
              <a:t>10/12/19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1C91BF9F-A6D6-9C44-9AC2-A799D1CC7BF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69662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accent5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charset="2"/>
        <a:buChar char="Ø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3" Type="http://schemas.openxmlformats.org/officeDocument/2006/relationships/image" Target="../media/image15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tiff"/><Relationship Id="rId5" Type="http://schemas.openxmlformats.org/officeDocument/2006/relationships/image" Target="../media/image13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47060"/>
            <a:ext cx="7772400" cy="2387600"/>
          </a:xfrm>
        </p:spPr>
        <p:txBody>
          <a:bodyPr>
            <a:normAutofit/>
          </a:bodyPr>
          <a:lstStyle/>
          <a:p>
            <a:r>
              <a:rPr lang="en-US" sz="4800" dirty="0" smtClean="0"/>
              <a:t>Overlay Networks</a:t>
            </a:r>
            <a:endParaRPr lang="en-US" sz="4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7"/>
            <a:ext cx="6858000" cy="1707381"/>
          </a:xfrm>
        </p:spPr>
        <p:txBody>
          <a:bodyPr>
            <a:normAutofit/>
          </a:bodyPr>
          <a:lstStyle/>
          <a:p>
            <a:r>
              <a:rPr lang="en-US" b="0" dirty="0" smtClean="0"/>
              <a:t>Xin Jin</a:t>
            </a:r>
          </a:p>
          <a:p>
            <a:r>
              <a:rPr lang="en-US" b="0" dirty="0"/>
              <a:t>Fall 201</a:t>
            </a:r>
            <a:r>
              <a:rPr lang="en-US" altLang="zh-CN" b="0" dirty="0"/>
              <a:t>9</a:t>
            </a:r>
            <a:r>
              <a:rPr lang="en-US" b="0" dirty="0"/>
              <a:t> (</a:t>
            </a:r>
            <a:r>
              <a:rPr lang="en-US" b="0" dirty="0" err="1"/>
              <a:t>TTh</a:t>
            </a:r>
            <a:r>
              <a:rPr lang="en-US" b="0" dirty="0"/>
              <a:t> 1:30-2:45 in </a:t>
            </a:r>
            <a:r>
              <a:rPr lang="en-US" altLang="zh-CN" b="0" dirty="0" err="1"/>
              <a:t>Hodson</a:t>
            </a:r>
            <a:r>
              <a:rPr lang="zh-CN" altLang="en-US" b="0" dirty="0"/>
              <a:t> </a:t>
            </a:r>
            <a:r>
              <a:rPr lang="en-US" altLang="zh-CN" b="0" dirty="0"/>
              <a:t>316)</a:t>
            </a:r>
            <a:endParaRPr lang="en-US" b="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2494" y="4746800"/>
            <a:ext cx="1879012" cy="910329"/>
          </a:xfrm>
          <a:prstGeom prst="rect">
            <a:avLst/>
          </a:prstGeom>
        </p:spPr>
      </p:pic>
      <p:sp>
        <p:nvSpPr>
          <p:cNvPr id="5" name="Subtitle 2"/>
          <p:cNvSpPr txBox="1">
            <a:spLocks/>
          </p:cNvSpPr>
          <p:nvPr/>
        </p:nvSpPr>
        <p:spPr>
          <a:xfrm>
            <a:off x="1143000" y="5943601"/>
            <a:ext cx="6858000" cy="914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 smtClean="0"/>
              <a:t>EN.601.714 Advanced </a:t>
            </a:r>
            <a:r>
              <a:rPr lang="en-US" b="0" dirty="0"/>
              <a:t>Computer Networks</a:t>
            </a:r>
            <a:endParaRPr lang="en-US" b="0" dirty="0" smtClean="0"/>
          </a:p>
          <a:p>
            <a:r>
              <a:rPr lang="en-US" b="0" dirty="0" smtClean="0"/>
              <a:t>https://</a:t>
            </a:r>
            <a:r>
              <a:rPr lang="en-US" b="0" dirty="0" err="1" smtClean="0"/>
              <a:t>github.com</a:t>
            </a:r>
            <a:r>
              <a:rPr lang="en-US" b="0" dirty="0" smtClean="0"/>
              <a:t>/</a:t>
            </a:r>
            <a:r>
              <a:rPr lang="en-US" b="0" dirty="0" err="1" smtClean="0"/>
              <a:t>xinjin</a:t>
            </a:r>
            <a:r>
              <a:rPr lang="en-US" b="0" dirty="0" smtClean="0"/>
              <a:t>/course-</a:t>
            </a:r>
            <a:r>
              <a:rPr lang="en-US" b="0" dirty="0" err="1" smtClean="0"/>
              <a:t>adv</a:t>
            </a:r>
            <a:r>
              <a:rPr lang="en-US" b="0" dirty="0" smtClean="0"/>
              <a:t>-net</a:t>
            </a:r>
            <a:endParaRPr lang="en-US" b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785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52400"/>
            <a:ext cx="7886700" cy="1538289"/>
          </a:xfrm>
        </p:spPr>
        <p:txBody>
          <a:bodyPr>
            <a:normAutofit/>
          </a:bodyPr>
          <a:lstStyle/>
          <a:p>
            <a:r>
              <a:rPr lang="en-US" dirty="0" smtClean="0"/>
              <a:t>Past: Overlay Networks -&gt; </a:t>
            </a:r>
            <a:br>
              <a:rPr lang="en-US" dirty="0" smtClean="0"/>
            </a:br>
            <a:r>
              <a:rPr lang="en-US" dirty="0" smtClean="0"/>
              <a:t>Today: </a:t>
            </a:r>
            <a:r>
              <a:rPr lang="en-US" smtClean="0"/>
              <a:t>Anonymous Networks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10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391" y="1857910"/>
            <a:ext cx="3617767" cy="469528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2286000"/>
            <a:ext cx="4163850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743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11</a:t>
            </a:fld>
            <a:endParaRPr lang="en-US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9308"/>
            <a:ext cx="9179218" cy="6887308"/>
          </a:xfrm>
        </p:spPr>
      </p:pic>
    </p:spTree>
    <p:extLst>
      <p:ext uri="{BB962C8B-B14F-4D97-AF65-F5344CB8AC3E}">
        <p14:creationId xmlns:p14="http://schemas.microsoft.com/office/powerpoint/2010/main" val="12460973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9144000" cy="686088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3946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9144000" cy="686088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847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9144000" cy="686088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5160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9144000" cy="686088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9192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62" y="-1"/>
            <a:ext cx="9149862" cy="6865281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935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9144000" cy="686088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403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883"/>
            <a:ext cx="9144000" cy="686088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5081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179637"/>
            <a:ext cx="7886700" cy="2316163"/>
          </a:xfrm>
        </p:spPr>
        <p:txBody>
          <a:bodyPr/>
          <a:lstStyle/>
          <a:p>
            <a:pPr algn="ctr"/>
            <a:r>
              <a:rPr lang="en-US" smtClean="0"/>
              <a:t>Thanks!</a:t>
            </a:r>
            <a:br>
              <a:rPr lang="en-US" smtClean="0"/>
            </a:br>
            <a:r>
              <a:rPr lang="en-US" dirty="0" smtClean="0"/>
              <a:t>Q&amp;A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794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Start: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0" y="2209801"/>
            <a:ext cx="3943350" cy="3967162"/>
          </a:xfrm>
        </p:spPr>
        <p:txBody>
          <a:bodyPr/>
          <a:lstStyle/>
          <a:p>
            <a:r>
              <a:rPr lang="en-US" dirty="0" smtClean="0"/>
              <a:t>File-sharing service for music</a:t>
            </a:r>
          </a:p>
          <a:p>
            <a:r>
              <a:rPr lang="en-US" dirty="0" smtClean="0"/>
              <a:t>Launched in June 1999</a:t>
            </a:r>
          </a:p>
          <a:p>
            <a:r>
              <a:rPr lang="en-US" dirty="0" smtClean="0"/>
              <a:t>Had </a:t>
            </a:r>
            <a:r>
              <a:rPr lang="en-US" dirty="0" smtClean="0">
                <a:solidFill>
                  <a:schemeClr val="accent1"/>
                </a:solidFill>
              </a:rPr>
              <a:t>tens of millions </a:t>
            </a:r>
            <a:r>
              <a:rPr lang="en-US" dirty="0" smtClean="0"/>
              <a:t>of users in one year</a:t>
            </a:r>
          </a:p>
          <a:p>
            <a:r>
              <a:rPr lang="en-US" dirty="0" smtClean="0"/>
              <a:t>Revolutionized the music industry, precursor of iTunes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2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90688"/>
            <a:ext cx="3581400" cy="446779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0924" y="226263"/>
            <a:ext cx="1464426" cy="146442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56820" y="504329"/>
            <a:ext cx="3386855" cy="90829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139082" y="1690688"/>
            <a:ext cx="1288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Sean Parker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032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Facebook -&gt; Facebook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2268991"/>
            <a:ext cx="4648200" cy="2540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930957"/>
            <a:ext cx="2425700" cy="366143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28149" y="5802868"/>
            <a:ext cx="1991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 Social Network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0924" y="226263"/>
            <a:ext cx="1464426" cy="1464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999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179637"/>
            <a:ext cx="7886700" cy="2316163"/>
          </a:xfrm>
        </p:spPr>
        <p:txBody>
          <a:bodyPr/>
          <a:lstStyle/>
          <a:p>
            <a:pPr algn="ctr"/>
            <a:r>
              <a:rPr lang="en-US" altLang="zh-CN" dirty="0" smtClean="0"/>
              <a:t>Now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papers</a:t>
            </a:r>
            <a:r>
              <a:rPr lang="is-IS" altLang="zh-CN" dirty="0" smtClean="0"/>
              <a:t>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501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 then, the new Internet</a:t>
            </a:r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5</a:t>
            </a:fld>
            <a:endParaRPr lang="en-US"/>
          </a:p>
        </p:txBody>
      </p:sp>
      <p:pic>
        <p:nvPicPr>
          <p:cNvPr id="6" name="Picture 2" descr="mage result for the new internet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" y="1829143"/>
            <a:ext cx="7886700" cy="4344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519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then, the new Internet</a:t>
            </a:r>
            <a:r>
              <a:rPr lang="is-IS" dirty="0"/>
              <a:t>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6</a:t>
            </a:fld>
            <a:endParaRPr lang="en-US"/>
          </a:p>
        </p:txBody>
      </p:sp>
      <p:pic>
        <p:nvPicPr>
          <p:cNvPr id="8194" name="Picture 2" descr="elated image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" y="1838686"/>
            <a:ext cx="7886700" cy="4325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7742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then, the new Internet</a:t>
            </a:r>
            <a:r>
              <a:rPr lang="is-IS" dirty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592262"/>
            <a:ext cx="7886700" cy="4351338"/>
          </a:xfrm>
        </p:spPr>
        <p:txBody>
          <a:bodyPr/>
          <a:lstStyle/>
          <a:p>
            <a:r>
              <a:rPr lang="en-US" dirty="0" err="1" smtClean="0"/>
              <a:t>Blockchain</a:t>
            </a:r>
            <a:r>
              <a:rPr lang="en-US" dirty="0" smtClean="0"/>
              <a:t> enables a new generation of decentralized Internet applications</a:t>
            </a:r>
          </a:p>
          <a:p>
            <a:pPr lvl="1"/>
            <a:r>
              <a:rPr lang="en-US" dirty="0" smtClean="0"/>
              <a:t>Bitcoin is only one of them</a:t>
            </a:r>
          </a:p>
          <a:p>
            <a:pPr lvl="1"/>
            <a:r>
              <a:rPr lang="en-US" dirty="0" smtClean="0"/>
              <a:t>Still a hype</a:t>
            </a:r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7</a:t>
            </a:fld>
            <a:endParaRPr lang="en-US"/>
          </a:p>
        </p:txBody>
      </p:sp>
      <p:pic>
        <p:nvPicPr>
          <p:cNvPr id="9218" name="Picture 2" descr="mage result for blockchain application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3280458"/>
            <a:ext cx="7162800" cy="3581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075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Overlay Networks -&gt; Today?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530726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Major challenge: scalability (routing)</a:t>
            </a:r>
          </a:p>
          <a:p>
            <a:pPr lvl="1"/>
            <a:r>
              <a:rPr lang="en-US" dirty="0" smtClean="0"/>
              <a:t>Scale: millions or billions of keys</a:t>
            </a:r>
          </a:p>
          <a:p>
            <a:pPr lvl="1"/>
            <a:r>
              <a:rPr lang="en-US" dirty="0" smtClean="0"/>
              <a:t>Constraint: limited resource to host routing tables</a:t>
            </a:r>
          </a:p>
          <a:p>
            <a:endParaRPr lang="en-US" dirty="0"/>
          </a:p>
          <a:p>
            <a:r>
              <a:rPr lang="en-US" dirty="0" smtClean="0"/>
              <a:t>Does this still apply to today’s scenario?</a:t>
            </a:r>
          </a:p>
          <a:p>
            <a:pPr lvl="1"/>
            <a:r>
              <a:rPr lang="en-US" dirty="0" smtClean="0"/>
              <a:t>1 thousand keys* 4 bytes/key = 4 KB</a:t>
            </a:r>
          </a:p>
          <a:p>
            <a:pPr lvl="1"/>
            <a:r>
              <a:rPr lang="en-US" dirty="0" smtClean="0"/>
              <a:t>1 million keys* 4 bytes/key = 4 MB</a:t>
            </a:r>
          </a:p>
          <a:p>
            <a:pPr lvl="1"/>
            <a:r>
              <a:rPr lang="en-US" dirty="0" smtClean="0"/>
              <a:t>1 </a:t>
            </a:r>
            <a:r>
              <a:rPr lang="en-US" smtClean="0"/>
              <a:t>billion keys* </a:t>
            </a:r>
            <a:r>
              <a:rPr lang="en-US" dirty="0" smtClean="0"/>
              <a:t>4 bytes/key = 4 GB</a:t>
            </a:r>
          </a:p>
          <a:p>
            <a:endParaRPr lang="en-US" dirty="0"/>
          </a:p>
          <a:p>
            <a:r>
              <a:rPr lang="en-US" dirty="0" smtClean="0"/>
              <a:t>Useful properties: scalability (storage), load balance, fault-tolerance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479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52400"/>
            <a:ext cx="7886700" cy="1538289"/>
          </a:xfrm>
        </p:spPr>
        <p:txBody>
          <a:bodyPr/>
          <a:lstStyle/>
          <a:p>
            <a:r>
              <a:rPr lang="en-US" dirty="0" smtClean="0"/>
              <a:t>Past: Overlay Networks -&gt; </a:t>
            </a:r>
            <a:br>
              <a:rPr lang="en-US" dirty="0" smtClean="0"/>
            </a:br>
            <a:r>
              <a:rPr lang="en-US" dirty="0" smtClean="0"/>
              <a:t>Today: Distributed Storage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927" y="1752601"/>
            <a:ext cx="3002609" cy="38862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9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5799" y="1752600"/>
            <a:ext cx="4043507" cy="4603751"/>
          </a:xfrm>
          <a:prstGeom prst="rect">
            <a:avLst/>
          </a:prstGeom>
        </p:spPr>
      </p:pic>
      <p:pic>
        <p:nvPicPr>
          <p:cNvPr id="8" name="Content Placeholder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650" y="5902743"/>
            <a:ext cx="1219200" cy="81873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/>
          <a:srcRect l="4831" t="4296" r="2058" b="4725"/>
          <a:stretch/>
        </p:blipFill>
        <p:spPr>
          <a:xfrm>
            <a:off x="1847850" y="5876394"/>
            <a:ext cx="1190646" cy="87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614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D9615F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1444</TotalTime>
  <Words>210</Words>
  <Application>Microsoft Macintosh PowerPoint</Application>
  <PresentationFormat>On-screen Show (4:3)</PresentationFormat>
  <Paragraphs>56</Paragraphs>
  <Slides>19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Calibri</vt:lpstr>
      <vt:lpstr>Calibri Light</vt:lpstr>
      <vt:lpstr>Wingdings</vt:lpstr>
      <vt:lpstr>宋体</vt:lpstr>
      <vt:lpstr>Arial</vt:lpstr>
      <vt:lpstr>Office Theme</vt:lpstr>
      <vt:lpstr>Overlay Networks</vt:lpstr>
      <vt:lpstr>The Start:</vt:lpstr>
      <vt:lpstr>The Facebook -&gt; Facebook </vt:lpstr>
      <vt:lpstr>Now the papers…</vt:lpstr>
      <vt:lpstr>And then, the new Internet…</vt:lpstr>
      <vt:lpstr>And then, the new Internet…</vt:lpstr>
      <vt:lpstr>And then, the new Internet…</vt:lpstr>
      <vt:lpstr>Overlay Networks -&gt; Today?</vt:lpstr>
      <vt:lpstr>Past: Overlay Networks -&gt;  Today: Distributed Storage</vt:lpstr>
      <vt:lpstr>Past: Overlay Networks -&gt;  Today: Anonymous Networks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Thanks! Q&amp;A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Xin Jin</dc:creator>
  <cp:lastModifiedBy>Xin Jin</cp:lastModifiedBy>
  <cp:revision>207</cp:revision>
  <dcterms:created xsi:type="dcterms:W3CDTF">2017-09-02T14:15:58Z</dcterms:created>
  <dcterms:modified xsi:type="dcterms:W3CDTF">2019-10-12T19:37:09Z</dcterms:modified>
</cp:coreProperties>
</file>

<file path=docProps/thumbnail.jpeg>
</file>